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 bookmarkIdSeed="2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21"/>
  </p:notesMasterIdLst>
  <p:handoutMasterIdLst>
    <p:handoutMasterId r:id="rId22"/>
  </p:handoutMasterIdLst>
  <p:sldIdLst>
    <p:sldId id="355" r:id="rId7"/>
    <p:sldId id="369" r:id="rId8"/>
    <p:sldId id="443" r:id="rId9"/>
    <p:sldId id="453" r:id="rId10"/>
    <p:sldId id="455" r:id="rId11"/>
    <p:sldId id="257" r:id="rId12"/>
    <p:sldId id="452" r:id="rId13"/>
    <p:sldId id="263" r:id="rId14"/>
    <p:sldId id="264" r:id="rId15"/>
    <p:sldId id="265" r:id="rId16"/>
    <p:sldId id="266" r:id="rId17"/>
    <p:sldId id="267" r:id="rId18"/>
    <p:sldId id="457" r:id="rId19"/>
    <p:sldId id="438" r:id="rId20"/>
  </p:sldIdLst>
  <p:sldSz cx="9144000" cy="5143500" type="screen16x9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59" autoAdjust="0"/>
    <p:restoredTop sz="88235" autoAdjust="0"/>
  </p:normalViewPr>
  <p:slideViewPr>
    <p:cSldViewPr snapToGrid="0">
      <p:cViewPr varScale="1">
        <p:scale>
          <a:sx n="123" d="100"/>
          <a:sy n="123" d="100"/>
        </p:scale>
        <p:origin x="608" y="184"/>
      </p:cViewPr>
      <p:guideLst>
        <p:guide orient="horz" pos="2160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1" d="100"/>
          <a:sy n="131" d="100"/>
        </p:scale>
        <p:origin x="-810" y="-96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/>
              <a:t>ergergregewrgerge</a:t>
            </a: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09/03/2021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/>
              <a:t>ergergregewrgerge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09/03/2021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40025" y="500063"/>
            <a:ext cx="444500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C95B0-8B04-904E-A931-7F1EE350E163}" type="slidenum">
              <a:rPr lang="en-TR" smtClean="0"/>
              <a:t>6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234002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2512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Lukas Wogirz | Certified Adversarial Robustness via Randomized Smoothing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Lukas Wogirz | Certified Adversarial Robustness via Randomized Smoothing</a:t>
            </a:r>
            <a:endParaRPr lang="de-DE" noProof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133600"/>
            <a:ext cx="9144000" cy="30099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00200"/>
            <a:ext cx="9144000" cy="35432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Lukas Wogirz | Certified Adversarial Robustness via Randomized Smoothing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4060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Lukas Wogirz | Certified Adversarial Robustness via Randomized Smoothing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Lukas Wogirz | Certified Adversarial Robustness via Randomized Smoothing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Lukas Wogirz | Certified Adversarial Robustness via Randomized Smoothing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Lukas Wogirz | Certified Adversarial Robustness via Randomized Smoothing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Lukas Wogirz | Certified Adversarial Robustness via Randomized Smoothing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600200"/>
            <a:ext cx="8508999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Lukas Wogirz | Certified Adversarial Robustness via Randomized Smoothing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143125"/>
            <a:ext cx="8508999" cy="25431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Lukas Wogirz | Certified Adversarial Robustness via Randomized Smoothing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50530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Lukas Wogirz | Certified Adversarial Robustness via Randomized Smoothing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Lukas Wogirz | Certified Adversarial Robustness via Randomized Smoothing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48752"/>
            <a:ext cx="4188333" cy="25470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8840"/>
            <a:ext cx="4180392" cy="254691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152650"/>
            <a:ext cx="9144000" cy="29908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Lukas Wogirz | Certified Adversarial Robustness via Randomized Smoothing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52650"/>
            <a:ext cx="4197858" cy="255270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3125"/>
            <a:ext cx="4180392" cy="2543176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8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Lukas Wogirz | Certified Adversarial Robustness via Randomized Smoothing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5" name="Bild 8" descr="20150416 tum logo blau png fin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18800" y="324000"/>
            <a:ext cx="604774" cy="3185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4922462"/>
            <a:ext cx="1115376" cy="210507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 l="398" t="14167" b="1083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Lukas Wogirz | Certified Adversarial Robustness via Randomized Smoothing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Lukas Wogirz | Certified Adversarial Robustness via Randomized Smoothing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Mustertechnik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Musterverfahren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Lukas Wogirz | Certified Adversarial Robustness via Randomized Smoothing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  <p:sldLayoutId id="2147483712" r:id="rId9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Lukas Wogirz | Certified Adversarial Robustness via Randomized Smoothing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Lukas Wogirz | Certified Adversarial Robustness via Randomized Smoothing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NcArJ5ems8" TargetMode="External"/><Relationship Id="rId2" Type="http://schemas.openxmlformats.org/officeDocument/2006/relationships/hyperlink" Target="https://doi.org/10.1016/j.cviu.2018.01.007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215" y="1476375"/>
            <a:ext cx="3819542" cy="333375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7500" y="842354"/>
            <a:ext cx="8508999" cy="383381"/>
          </a:xfrm>
        </p:spPr>
        <p:txBody>
          <a:bodyPr/>
          <a:lstStyle/>
          <a:p>
            <a:r>
              <a:rPr lang="de-DE" b="1" dirty="0">
                <a:solidFill>
                  <a:schemeClr val="tx2"/>
                </a:solidFill>
              </a:rPr>
              <a:t>GAIT : a </a:t>
            </a:r>
            <a:r>
              <a:rPr lang="de-DE" b="1" dirty="0" err="1">
                <a:solidFill>
                  <a:schemeClr val="tx2"/>
                </a:solidFill>
              </a:rPr>
              <a:t>new</a:t>
            </a:r>
            <a:r>
              <a:rPr lang="de-DE" b="1" dirty="0">
                <a:solidFill>
                  <a:schemeClr val="tx2"/>
                </a:solidFill>
              </a:rPr>
              <a:t> </a:t>
            </a:r>
            <a:r>
              <a:rPr lang="de-DE" b="1" dirty="0" err="1">
                <a:solidFill>
                  <a:schemeClr val="tx2"/>
                </a:solidFill>
              </a:rPr>
              <a:t>fingerprint</a:t>
            </a:r>
            <a:r>
              <a:rPr lang="de-DE" b="1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285758" y="1977654"/>
            <a:ext cx="8508999" cy="955594"/>
          </a:xfrm>
        </p:spPr>
        <p:txBody>
          <a:bodyPr/>
          <a:lstStyle/>
          <a:p>
            <a:r>
              <a:rPr lang="en-US" dirty="0"/>
              <a:t>Aydin </a:t>
            </a:r>
            <a:r>
              <a:rPr lang="en-US" dirty="0" err="1"/>
              <a:t>Uzun</a:t>
            </a:r>
            <a:r>
              <a:rPr lang="en-US" dirty="0"/>
              <a:t>, Oussama </a:t>
            </a:r>
            <a:r>
              <a:rPr lang="en-US" dirty="0" err="1"/>
              <a:t>Skhiri</a:t>
            </a:r>
            <a:endParaRPr lang="en-US" dirty="0"/>
          </a:p>
          <a:p>
            <a:r>
              <a:rPr lang="en-US" dirty="0"/>
              <a:t>Technical University of Munich</a:t>
            </a:r>
          </a:p>
          <a:p>
            <a:endParaRPr lang="en-US" dirty="0"/>
          </a:p>
          <a:p>
            <a:r>
              <a:rPr lang="en-US" dirty="0"/>
              <a:t>Student presentation of the TUM lecture </a:t>
            </a:r>
          </a:p>
          <a:p>
            <a:r>
              <a:rPr lang="en-US" dirty="0"/>
              <a:t>Clinical Applications of Computational Medicine</a:t>
            </a:r>
          </a:p>
          <a:p>
            <a:r>
              <a:rPr lang="en-US" dirty="0"/>
              <a:t>Munich, 10. March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Picture 160"/>
          <p:cNvPicPr/>
          <p:nvPr/>
        </p:nvPicPr>
        <p:blipFill>
          <a:blip r:embed="rId2"/>
          <a:stretch/>
        </p:blipFill>
        <p:spPr>
          <a:xfrm>
            <a:off x="1872000" y="648000"/>
            <a:ext cx="4680000" cy="4404600"/>
          </a:xfrm>
          <a:prstGeom prst="rect">
            <a:avLst/>
          </a:prstGeom>
          <a:ln>
            <a:noFill/>
          </a:ln>
        </p:spPr>
      </p:pic>
      <p:sp>
        <p:nvSpPr>
          <p:cNvPr id="162" name="TextShape 1"/>
          <p:cNvSpPr txBox="1"/>
          <p:nvPr/>
        </p:nvSpPr>
        <p:spPr>
          <a:xfrm>
            <a:off x="180000" y="180360"/>
            <a:ext cx="3204000" cy="730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de-DE" sz="2250" b="0" strike="noStrike" spc="-1" dirty="0" err="1">
                <a:solidFill>
                  <a:srgbClr val="000000"/>
                </a:solidFill>
                <a:latin typeface="Arial"/>
              </a:rPr>
              <a:t>Normstep</a:t>
            </a:r>
            <a:r>
              <a:rPr lang="de-DE" sz="225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2250" b="0" strike="noStrike" spc="-1" dirty="0" err="1">
                <a:solidFill>
                  <a:srgbClr val="000000"/>
                </a:solidFill>
                <a:latin typeface="Arial"/>
              </a:rPr>
              <a:t>comparison</a:t>
            </a:r>
            <a:endParaRPr lang="de-DE" sz="225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5868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icture 162"/>
          <p:cNvPicPr/>
          <p:nvPr/>
        </p:nvPicPr>
        <p:blipFill>
          <a:blip r:embed="rId2"/>
          <a:stretch/>
        </p:blipFill>
        <p:spPr>
          <a:xfrm>
            <a:off x="1032840" y="864000"/>
            <a:ext cx="3575160" cy="3051360"/>
          </a:xfrm>
          <a:prstGeom prst="rect">
            <a:avLst/>
          </a:prstGeom>
          <a:ln>
            <a:noFill/>
          </a:ln>
        </p:spPr>
      </p:pic>
      <p:pic>
        <p:nvPicPr>
          <p:cNvPr id="164" name="Picture 163"/>
          <p:cNvPicPr/>
          <p:nvPr/>
        </p:nvPicPr>
        <p:blipFill>
          <a:blip r:embed="rId3"/>
          <a:stretch/>
        </p:blipFill>
        <p:spPr>
          <a:xfrm>
            <a:off x="4837680" y="864000"/>
            <a:ext cx="3658320" cy="3048840"/>
          </a:xfrm>
          <a:prstGeom prst="rect">
            <a:avLst/>
          </a:prstGeom>
          <a:ln>
            <a:noFill/>
          </a:ln>
        </p:spPr>
      </p:pic>
      <p:sp>
        <p:nvSpPr>
          <p:cNvPr id="165" name="TextShape 1"/>
          <p:cNvSpPr txBox="1"/>
          <p:nvPr/>
        </p:nvSpPr>
        <p:spPr>
          <a:xfrm>
            <a:off x="180000" y="180360"/>
            <a:ext cx="3276000" cy="467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de-DE" sz="2250" b="0" strike="noStrike" spc="-1">
                <a:solidFill>
                  <a:srgbClr val="000000"/>
                </a:solidFill>
                <a:latin typeface="Arial"/>
              </a:rPr>
              <a:t>Normstep </a:t>
            </a:r>
            <a:r>
              <a:rPr lang="en-US" sz="2250" b="0" strike="noStrike" spc="-1">
                <a:solidFill>
                  <a:srgbClr val="000000"/>
                </a:solidFill>
                <a:latin typeface="Arial"/>
              </a:rPr>
              <a:t>comparison</a:t>
            </a:r>
            <a:endParaRPr lang="de-DE" sz="2250" b="0" strike="noStrike" spc="-1">
              <a:latin typeface="Arial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436320" y="4392000"/>
            <a:ext cx="834768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de-DE" sz="1800" b="0" strike="noStrike" spc="-1">
                <a:latin typeface="Arial"/>
              </a:rPr>
              <a:t>(-) L2 distance between curves  doesn‘t really penalize the fluctuations of a curve</a:t>
            </a:r>
          </a:p>
        </p:txBody>
      </p:sp>
    </p:spTree>
    <p:extLst>
      <p:ext uri="{BB962C8B-B14F-4D97-AF65-F5344CB8AC3E}">
        <p14:creationId xmlns:p14="http://schemas.microsoft.com/office/powerpoint/2010/main" val="3352495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180000" y="180720"/>
            <a:ext cx="3276000" cy="467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de-DE" sz="2250" b="0" strike="noStrike" spc="-1">
                <a:solidFill>
                  <a:srgbClr val="000000"/>
                </a:solidFill>
                <a:latin typeface="Arial"/>
              </a:rPr>
              <a:t>Future work</a:t>
            </a:r>
            <a:endParaRPr lang="de-DE" sz="2250" b="0" strike="noStrike" spc="-1">
              <a:latin typeface="Arial"/>
            </a:endParaRPr>
          </a:p>
        </p:txBody>
      </p:sp>
      <p:sp>
        <p:nvSpPr>
          <p:cNvPr id="168" name="TextShape 2"/>
          <p:cNvSpPr txBox="1"/>
          <p:nvPr/>
        </p:nvSpPr>
        <p:spPr>
          <a:xfrm>
            <a:off x="360000" y="1656720"/>
            <a:ext cx="8508600" cy="12232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Adding an L2 distance on derivatives of curves</a:t>
            </a:r>
            <a:endParaRPr lang="de-DE" sz="20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Possibility to understand the meaning of peaks of the normsteps</a:t>
            </a:r>
            <a:endParaRPr lang="de-DE" sz="20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endParaRPr lang="de-DE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1648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352810"/>
            <a:ext cx="8508999" cy="3095625"/>
          </a:xfrm>
        </p:spPr>
        <p:txBody>
          <a:bodyPr/>
          <a:lstStyle/>
          <a:p>
            <a:pPr>
              <a:lnSpc>
                <a:spcPct val="100000"/>
              </a:lnSpc>
            </a:pPr>
            <a:endParaRPr lang="en-US" altLang="zh-CN" i="1" dirty="0"/>
          </a:p>
          <a:p>
            <a:pPr>
              <a:lnSpc>
                <a:spcPct val="100000"/>
              </a:lnSpc>
            </a:pPr>
            <a:r>
              <a:rPr lang="en-US" altLang="zh-CN" i="1" dirty="0"/>
              <a:t>[1] </a:t>
            </a:r>
            <a:r>
              <a:rPr lang="en-US" i="1" dirty="0"/>
              <a:t>Connor, P., &amp; Ross, A. (2018). Biometric recognition by gait: A survey of modalities and features. Computer Vision and Image Understanding, 167, 1–27. </a:t>
            </a:r>
            <a:r>
              <a:rPr lang="en-US" i="1" dirty="0">
                <a:hlinkClick r:id="rId2"/>
              </a:rPr>
              <a:t>https://doi.org/10.1016/j.cviu.2018.01.007</a:t>
            </a:r>
            <a:endParaRPr lang="en-US" i="1" dirty="0"/>
          </a:p>
          <a:p>
            <a:pPr>
              <a:lnSpc>
                <a:spcPct val="100000"/>
              </a:lnSpc>
            </a:pPr>
            <a:endParaRPr lang="en-US" altLang="zh-CN" i="1" dirty="0"/>
          </a:p>
          <a:p>
            <a:pPr>
              <a:lnSpc>
                <a:spcPct val="100000"/>
              </a:lnSpc>
            </a:pPr>
            <a:r>
              <a:rPr lang="en-US" altLang="zh-CN" i="1" dirty="0"/>
              <a:t>[2] </a:t>
            </a:r>
            <a:r>
              <a:rPr lang="en-US" i="1" dirty="0"/>
              <a:t>Gait Analysis Mission impossible</a:t>
            </a:r>
            <a:r>
              <a:rPr lang="en-US" dirty="0"/>
              <a:t>. (2019, March 7). [Video]. YouTube. </a:t>
            </a:r>
            <a:r>
              <a:rPr lang="en-US" dirty="0">
                <a:hlinkClick r:id="rId3"/>
              </a:rPr>
              <a:t>https://www.youtube.com/watch?v=VNcArJ5ems8</a:t>
            </a:r>
            <a:endParaRPr lang="en-US" i="1" dirty="0"/>
          </a:p>
          <a:p>
            <a:pPr>
              <a:lnSpc>
                <a:spcPct val="100000"/>
              </a:lnSpc>
            </a:pPr>
            <a:endParaRPr lang="en-US" altLang="zh-CN" i="1" dirty="0"/>
          </a:p>
          <a:p>
            <a:pPr>
              <a:lnSpc>
                <a:spcPct val="100000"/>
              </a:lnSpc>
            </a:pPr>
            <a:endParaRPr lang="en-US" altLang="zh-CN" i="1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/>
              <a:t>References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0154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352810"/>
            <a:ext cx="8508999" cy="3095625"/>
          </a:xfrm>
        </p:spPr>
        <p:txBody>
          <a:bodyPr/>
          <a:lstStyle/>
          <a:p>
            <a:endParaRPr lang="en-GB" dirty="0"/>
          </a:p>
          <a:p>
            <a:pPr>
              <a:lnSpc>
                <a:spcPct val="150000"/>
              </a:lnSpc>
            </a:pPr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1162" y="1736088"/>
            <a:ext cx="8508999" cy="380810"/>
          </a:xfrm>
        </p:spPr>
        <p:txBody>
          <a:bodyPr/>
          <a:lstStyle/>
          <a:p>
            <a:r>
              <a:rPr lang="de-DE" b="1" dirty="0" err="1">
                <a:solidFill>
                  <a:schemeClr val="bg2"/>
                </a:solidFill>
              </a:rPr>
              <a:t>Thank</a:t>
            </a:r>
            <a:r>
              <a:rPr lang="de-DE" b="1" dirty="0">
                <a:solidFill>
                  <a:schemeClr val="bg2"/>
                </a:solidFill>
              </a:rPr>
              <a:t> </a:t>
            </a:r>
            <a:r>
              <a:rPr lang="de-DE" b="1" dirty="0" err="1">
                <a:solidFill>
                  <a:schemeClr val="bg2"/>
                </a:solidFill>
              </a:rPr>
              <a:t>you</a:t>
            </a:r>
            <a:r>
              <a:rPr lang="de-DE" b="1" dirty="0">
                <a:solidFill>
                  <a:schemeClr val="bg2"/>
                </a:solidFill>
              </a:rPr>
              <a:t> </a:t>
            </a:r>
            <a:r>
              <a:rPr lang="de-DE" b="1" dirty="0" err="1">
                <a:solidFill>
                  <a:schemeClr val="bg2"/>
                </a:solidFill>
              </a:rPr>
              <a:t>for</a:t>
            </a:r>
            <a:r>
              <a:rPr lang="de-DE" b="1" dirty="0">
                <a:solidFill>
                  <a:schemeClr val="bg2"/>
                </a:solidFill>
              </a:rPr>
              <a:t> </a:t>
            </a:r>
            <a:r>
              <a:rPr lang="de-DE" b="1" dirty="0" err="1">
                <a:solidFill>
                  <a:schemeClr val="bg2"/>
                </a:solidFill>
              </a:rPr>
              <a:t>your</a:t>
            </a:r>
            <a:r>
              <a:rPr lang="de-DE" b="1" dirty="0">
                <a:solidFill>
                  <a:schemeClr val="bg2"/>
                </a:solidFill>
              </a:rPr>
              <a:t> </a:t>
            </a:r>
            <a:r>
              <a:rPr lang="de-DE" b="1" dirty="0" err="1">
                <a:solidFill>
                  <a:schemeClr val="bg2"/>
                </a:solidFill>
              </a:rPr>
              <a:t>attention</a:t>
            </a:r>
            <a:r>
              <a:rPr lang="de-DE" b="1" dirty="0">
                <a:solidFill>
                  <a:schemeClr val="bg2"/>
                </a:solidFill>
              </a:rPr>
              <a:t>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Aydin </a:t>
            </a:r>
            <a:r>
              <a:rPr lang="en-US" dirty="0" err="1"/>
              <a:t>Uzun</a:t>
            </a:r>
            <a:r>
              <a:rPr lang="en-US" dirty="0"/>
              <a:t>| Oussama </a:t>
            </a:r>
            <a:r>
              <a:rPr lang="en-US" dirty="0" err="1"/>
              <a:t>Skhiri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471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ait Analysis Mission impossible.mp4" descr="Gait Analysis Mission impossible.mp4">
            <a:hlinkClick r:id="" action="ppaction://media"/>
            <a:extLst>
              <a:ext uri="{FF2B5EF4-FFF2-40B4-BE49-F238E27FC236}">
                <a16:creationId xmlns:a16="http://schemas.microsoft.com/office/drawing/2014/main" id="{CA2C075A-2099-334F-8A52-A62536CF045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4176"/>
            <a:ext cx="9144000" cy="514300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9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9017C25-8380-4E35-9A9A-156500C01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Not private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Easy to hack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578E6D3-7EDF-4BD2-80F6-3F90247DD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biometrics</a:t>
            </a:r>
            <a:r>
              <a:rPr lang="de-DE" dirty="0"/>
              <a:t> (Face, Fingerprint)?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C3A1511-A748-4390-A328-96EFD2D073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1261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B511A5-53F5-AB4E-A158-CCFEE57E07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4338071" cy="512882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A117C33-600F-564D-BD35-AF9535D6E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8071" y="337294"/>
            <a:ext cx="3751863" cy="380745"/>
          </a:xfrm>
        </p:spPr>
        <p:txBody>
          <a:bodyPr/>
          <a:lstStyle/>
          <a:p>
            <a:r>
              <a:rPr lang="en-TR" dirty="0"/>
              <a:t>Timeline and Taxonomy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D4A80-0F85-E14D-824E-C1ABC699AC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E6515303-1ADE-7C48-8A69-B17DECFBBA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324363" y="4882477"/>
            <a:ext cx="6464280" cy="273844"/>
          </a:xfrm>
        </p:spPr>
        <p:txBody>
          <a:bodyPr/>
          <a:lstStyle/>
          <a:p>
            <a:r>
              <a:rPr lang="en-US" dirty="0"/>
              <a:t>Biometric Recognition By Gait: A Survey of Modalities and Features, Patrick Connor, Arun Ross</a:t>
            </a:r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9F515FD3-4B17-784F-A507-FB3532A13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480" y="1219579"/>
            <a:ext cx="2179388" cy="3396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76490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097BD8D-1D7D-4440-9535-882EF2E0B7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4950096" cy="512882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70C5149-B86D-6A4F-BCB9-43A602070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097" y="972000"/>
            <a:ext cx="3877992" cy="380745"/>
          </a:xfrm>
        </p:spPr>
        <p:txBody>
          <a:bodyPr/>
          <a:lstStyle/>
          <a:p>
            <a:r>
              <a:rPr lang="en-TR" dirty="0"/>
              <a:t>Sensor Modalities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E4948-1331-9045-B12D-ACFBC93A0F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7A474A91-C442-B142-94BD-F603730E9A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324363" y="4882477"/>
            <a:ext cx="6464280" cy="273844"/>
          </a:xfrm>
        </p:spPr>
        <p:txBody>
          <a:bodyPr/>
          <a:lstStyle/>
          <a:p>
            <a:r>
              <a:rPr lang="en-US" dirty="0"/>
              <a:t>Biometric Recognition By Gait: A Survey of Modalities and Features, Patrick Connor, Arun Ross</a:t>
            </a:r>
          </a:p>
        </p:txBody>
      </p:sp>
    </p:spTree>
    <p:extLst>
      <p:ext uri="{BB962C8B-B14F-4D97-AF65-F5344CB8AC3E}">
        <p14:creationId xmlns:p14="http://schemas.microsoft.com/office/powerpoint/2010/main" val="3237936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311040" y="1053000"/>
            <a:ext cx="3324640" cy="380187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214313" indent="-214313">
              <a:lnSpc>
                <a:spcPct val="114000"/>
              </a:lnSpc>
              <a:buFontTx/>
              <a:buChar char="-"/>
            </a:pPr>
            <a:r>
              <a:rPr lang="de-DE" sz="1200" spc="-1" dirty="0">
                <a:solidFill>
                  <a:srgbClr val="000000"/>
                </a:solidFill>
                <a:latin typeface="Arial"/>
              </a:rPr>
              <a:t>3D </a:t>
            </a:r>
            <a:r>
              <a:rPr lang="de-DE" sz="1200" spc="-1" dirty="0" err="1">
                <a:solidFill>
                  <a:srgbClr val="000000"/>
                </a:solidFill>
                <a:latin typeface="Arial"/>
              </a:rPr>
              <a:t>accelerometer</a:t>
            </a:r>
            <a:r>
              <a:rPr lang="de-DE" sz="12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spc="-1" dirty="0" err="1">
                <a:solidFill>
                  <a:srgbClr val="000000"/>
                </a:solidFill>
                <a:latin typeface="Arial"/>
              </a:rPr>
              <a:t>hidden</a:t>
            </a:r>
            <a:r>
              <a:rPr lang="de-DE" sz="1200" spc="-1" dirty="0">
                <a:solidFill>
                  <a:srgbClr val="000000"/>
                </a:solidFill>
                <a:latin typeface="Arial"/>
              </a:rPr>
              <a:t> in a </a:t>
            </a:r>
            <a:r>
              <a:rPr lang="de-DE" sz="1200" spc="-1" dirty="0" err="1">
                <a:solidFill>
                  <a:srgbClr val="000000"/>
                </a:solidFill>
                <a:latin typeface="Arial"/>
              </a:rPr>
              <a:t>belt</a:t>
            </a:r>
            <a:r>
              <a:rPr lang="de-DE" sz="1200" spc="-1" dirty="0">
                <a:solidFill>
                  <a:srgbClr val="000000"/>
                </a:solidFill>
                <a:latin typeface="Arial"/>
              </a:rPr>
              <a:t> buckle</a:t>
            </a:r>
          </a:p>
          <a:p>
            <a:pPr marL="214313" indent="-214313">
              <a:lnSpc>
                <a:spcPct val="114000"/>
              </a:lnSpc>
              <a:buFontTx/>
              <a:buChar char="-"/>
            </a:pPr>
            <a:r>
              <a:rPr lang="de-DE" sz="1200" spc="-1" dirty="0">
                <a:solidFill>
                  <a:srgbClr val="000000"/>
                </a:solidFill>
                <a:latin typeface="Arial"/>
              </a:rPr>
              <a:t>High </a:t>
            </a:r>
            <a:r>
              <a:rPr lang="de-DE" sz="1200" spc="-1" dirty="0" err="1">
                <a:solidFill>
                  <a:srgbClr val="000000"/>
                </a:solidFill>
                <a:latin typeface="Arial"/>
              </a:rPr>
              <a:t>resolution</a:t>
            </a:r>
            <a:r>
              <a:rPr lang="de-DE" sz="1200" spc="-1" dirty="0">
                <a:solidFill>
                  <a:srgbClr val="000000"/>
                </a:solidFill>
                <a:latin typeface="Arial"/>
              </a:rPr>
              <a:t> (13 </a:t>
            </a:r>
            <a:r>
              <a:rPr lang="de-DE" sz="1200" spc="-1" dirty="0" err="1">
                <a:solidFill>
                  <a:srgbClr val="000000"/>
                </a:solidFill>
                <a:latin typeface="Arial"/>
              </a:rPr>
              <a:t>bit</a:t>
            </a:r>
            <a:r>
              <a:rPr lang="de-DE" sz="1200" spc="-1" dirty="0">
                <a:solidFill>
                  <a:srgbClr val="000000"/>
                </a:solidFill>
                <a:latin typeface="Arial"/>
              </a:rPr>
              <a:t>) </a:t>
            </a:r>
            <a:r>
              <a:rPr lang="de-DE" sz="1200" spc="-1" dirty="0" err="1">
                <a:solidFill>
                  <a:srgbClr val="000000"/>
                </a:solidFill>
                <a:latin typeface="Arial"/>
              </a:rPr>
              <a:t>up</a:t>
            </a:r>
            <a:r>
              <a:rPr lang="de-DE" sz="12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spc="-1" dirty="0" err="1">
                <a:solidFill>
                  <a:srgbClr val="000000"/>
                </a:solidFill>
                <a:latin typeface="Arial"/>
              </a:rPr>
              <a:t>to</a:t>
            </a:r>
            <a:r>
              <a:rPr lang="de-DE" sz="1200" spc="-1" dirty="0">
                <a:solidFill>
                  <a:srgbClr val="000000"/>
                </a:solidFill>
                <a:latin typeface="Arial"/>
              </a:rPr>
              <a:t> +/- 6g (</a:t>
            </a:r>
            <a:r>
              <a:rPr lang="de-DE" sz="1200" spc="-1" dirty="0" err="1">
                <a:solidFill>
                  <a:srgbClr val="000000"/>
                </a:solidFill>
                <a:latin typeface="Arial"/>
              </a:rPr>
              <a:t>noise</a:t>
            </a:r>
            <a:r>
              <a:rPr lang="de-DE" sz="1200" spc="-1" dirty="0">
                <a:solidFill>
                  <a:srgbClr val="000000"/>
                </a:solidFill>
                <a:latin typeface="Arial"/>
              </a:rPr>
              <a:t>&lt;0.01g, 100 Hz in 3 </a:t>
            </a:r>
            <a:r>
              <a:rPr lang="de-DE" sz="1200" spc="-1" dirty="0" err="1">
                <a:solidFill>
                  <a:srgbClr val="000000"/>
                </a:solidFill>
                <a:latin typeface="Arial"/>
              </a:rPr>
              <a:t>axes</a:t>
            </a:r>
            <a:r>
              <a:rPr lang="de-DE" sz="1200" spc="-1" dirty="0">
                <a:solidFill>
                  <a:srgbClr val="000000"/>
                </a:solidFill>
                <a:latin typeface="Arial"/>
              </a:rPr>
              <a:t>)</a:t>
            </a:r>
          </a:p>
          <a:p>
            <a:pPr marL="214313" indent="-214313">
              <a:lnSpc>
                <a:spcPct val="114000"/>
              </a:lnSpc>
              <a:buFontTx/>
              <a:buChar char="-"/>
            </a:pPr>
            <a:r>
              <a:rPr lang="de-DE" sz="1200" spc="-1" dirty="0" err="1">
                <a:solidFill>
                  <a:srgbClr val="000000"/>
                </a:solidFill>
                <a:latin typeface="Arial"/>
              </a:rPr>
              <a:t>Measures</a:t>
            </a:r>
            <a:r>
              <a:rPr lang="de-DE" sz="12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spc="-1" dirty="0" err="1">
                <a:solidFill>
                  <a:srgbClr val="000000"/>
                </a:solidFill>
                <a:latin typeface="Arial"/>
              </a:rPr>
              <a:t>static</a:t>
            </a:r>
            <a:r>
              <a:rPr lang="de-DE" sz="12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spc="-1" dirty="0" err="1">
                <a:solidFill>
                  <a:srgbClr val="000000"/>
                </a:solidFill>
                <a:latin typeface="Arial"/>
              </a:rPr>
              <a:t>acc</a:t>
            </a:r>
            <a:r>
              <a:rPr lang="de-DE" sz="1200" spc="-1" dirty="0">
                <a:solidFill>
                  <a:srgbClr val="000000"/>
                </a:solidFill>
                <a:latin typeface="Arial"/>
              </a:rPr>
              <a:t>. + </a:t>
            </a:r>
            <a:r>
              <a:rPr lang="de-DE" sz="1200" spc="-1" dirty="0" err="1">
                <a:solidFill>
                  <a:srgbClr val="000000"/>
                </a:solidFill>
                <a:latin typeface="Arial"/>
              </a:rPr>
              <a:t>dynamic</a:t>
            </a:r>
            <a:r>
              <a:rPr lang="de-DE" sz="12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spc="-1" dirty="0" err="1">
                <a:solidFill>
                  <a:srgbClr val="000000"/>
                </a:solidFill>
                <a:latin typeface="Arial"/>
              </a:rPr>
              <a:t>acc</a:t>
            </a:r>
            <a:r>
              <a:rPr lang="de-DE" sz="1200" spc="-1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 marL="214313" indent="-214313">
              <a:lnSpc>
                <a:spcPct val="114000"/>
              </a:lnSpc>
              <a:buFontTx/>
              <a:buChar char="-"/>
            </a:pPr>
            <a:r>
              <a:rPr lang="de-DE" sz="1200" spc="-1" dirty="0">
                <a:solidFill>
                  <a:srgbClr val="000000"/>
                </a:solidFill>
                <a:latin typeface="Arial"/>
              </a:rPr>
              <a:t>High </a:t>
            </a:r>
            <a:r>
              <a:rPr lang="de-DE" sz="1200" spc="-1" dirty="0" err="1">
                <a:solidFill>
                  <a:srgbClr val="000000"/>
                </a:solidFill>
                <a:latin typeface="Arial"/>
              </a:rPr>
              <a:t>resolution</a:t>
            </a:r>
            <a:r>
              <a:rPr lang="de-DE" sz="1200" spc="-1" dirty="0">
                <a:solidFill>
                  <a:srgbClr val="000000"/>
                </a:solidFill>
                <a:latin typeface="Arial"/>
              </a:rPr>
              <a:t> -&gt; </a:t>
            </a:r>
            <a:r>
              <a:rPr lang="de-DE" sz="1200" spc="-1" dirty="0" err="1">
                <a:solidFill>
                  <a:srgbClr val="000000"/>
                </a:solidFill>
                <a:latin typeface="Arial"/>
              </a:rPr>
              <a:t>as</a:t>
            </a:r>
            <a:r>
              <a:rPr lang="de-DE" sz="12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spc="-1" dirty="0" err="1">
                <a:solidFill>
                  <a:srgbClr val="000000"/>
                </a:solidFill>
                <a:latin typeface="Arial"/>
              </a:rPr>
              <a:t>little</a:t>
            </a:r>
            <a:r>
              <a:rPr lang="de-DE" sz="12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de-DE" sz="1200" spc="-1" dirty="0" err="1">
                <a:solidFill>
                  <a:srgbClr val="000000"/>
                </a:solidFill>
                <a:latin typeface="Arial"/>
              </a:rPr>
              <a:t>as</a:t>
            </a:r>
            <a:r>
              <a:rPr lang="de-DE" sz="1200" spc="-1" dirty="0">
                <a:solidFill>
                  <a:srgbClr val="000000"/>
                </a:solidFill>
                <a:latin typeface="Arial"/>
              </a:rPr>
              <a:t> 0.25°</a:t>
            </a:r>
          </a:p>
          <a:p>
            <a:pPr marL="214313" indent="-214313">
              <a:lnSpc>
                <a:spcPct val="114000"/>
              </a:lnSpc>
              <a:buFontTx/>
              <a:buChar char="-"/>
            </a:pPr>
            <a:r>
              <a:rPr lang="de-DE" sz="1200" spc="-1" dirty="0">
                <a:solidFill>
                  <a:srgbClr val="000000"/>
                </a:solidFill>
                <a:latin typeface="Arial"/>
              </a:rPr>
              <a:t>2014 RCT2, 2020 RCT3</a:t>
            </a:r>
          </a:p>
          <a:p>
            <a:pPr lvl="1">
              <a:lnSpc>
                <a:spcPct val="114000"/>
              </a:lnSpc>
            </a:pPr>
            <a:endParaRPr lang="de-DE" sz="1200" spc="-1" dirty="0">
              <a:latin typeface="Arial"/>
            </a:endParaRPr>
          </a:p>
          <a:p>
            <a:pPr>
              <a:lnSpc>
                <a:spcPct val="114000"/>
              </a:lnSpc>
            </a:pPr>
            <a:endParaRPr lang="de-DE" sz="1200" spc="-1" dirty="0"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6774840" y="4854870"/>
            <a:ext cx="2051460" cy="27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3750" rIns="0" bIns="33750" anchor="ctr">
            <a:noAutofit/>
          </a:bodyPr>
          <a:lstStyle/>
          <a:p>
            <a:pPr algn="r">
              <a:lnSpc>
                <a:spcPct val="100000"/>
              </a:lnSpc>
            </a:pPr>
            <a:fld id="{3574A83E-581F-420A-B6B3-3449F17D0BBE}" type="slidenum">
              <a:rPr lang="de-DE" sz="900" spc="-1">
                <a:solidFill>
                  <a:srgbClr val="000000"/>
                </a:solidFill>
                <a:latin typeface="Arial"/>
              </a:rPr>
              <a:t>6</a:t>
            </a:fld>
            <a:endParaRPr lang="de-DE" sz="900" spc="-1">
              <a:latin typeface="Arial"/>
            </a:endParaRPr>
          </a:p>
        </p:txBody>
      </p:sp>
      <p:sp>
        <p:nvSpPr>
          <p:cNvPr id="84" name="CustomShape 3"/>
          <p:cNvSpPr/>
          <p:nvPr/>
        </p:nvSpPr>
        <p:spPr>
          <a:xfrm>
            <a:off x="311040" y="4854870"/>
            <a:ext cx="6463800" cy="27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3750" rIns="0" bIns="3375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900" spc="-1" dirty="0">
                <a:solidFill>
                  <a:srgbClr val="000000"/>
                </a:solidFill>
                <a:latin typeface="Arial"/>
              </a:rPr>
              <a:t>Clinical Applications of Computational Medicine</a:t>
            </a:r>
            <a:endParaRPr lang="de-DE" sz="900" spc="-1" dirty="0">
              <a:latin typeface="Arial"/>
            </a:endParaRPr>
          </a:p>
        </p:txBody>
      </p:sp>
      <p:sp>
        <p:nvSpPr>
          <p:cNvPr id="85" name="CustomShape 4"/>
          <p:cNvSpPr/>
          <p:nvPr/>
        </p:nvSpPr>
        <p:spPr>
          <a:xfrm>
            <a:off x="311039" y="254610"/>
            <a:ext cx="8508510" cy="3072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ts val="2400"/>
              </a:lnSpc>
            </a:pPr>
            <a:r>
              <a:rPr lang="de-DE" sz="2250" spc="-1">
                <a:solidFill>
                  <a:srgbClr val="000000"/>
                </a:solidFill>
                <a:latin typeface="Arial"/>
              </a:rPr>
              <a:t>Actibelt Hardware Basics</a:t>
            </a:r>
            <a:endParaRPr lang="de-DE" sz="2250" spc="-1">
              <a:latin typeface="Arial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AD44B00-B097-D34D-8E1E-0E8EBCCA390A}"/>
              </a:ext>
            </a:extLst>
          </p:cNvPr>
          <p:cNvGraphicFramePr>
            <a:graphicFrameLocks noGrp="1"/>
          </p:cNvGraphicFramePr>
          <p:nvPr/>
        </p:nvGraphicFramePr>
        <p:xfrm>
          <a:off x="4011461" y="561870"/>
          <a:ext cx="4509369" cy="43644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3123">
                  <a:extLst>
                    <a:ext uri="{9D8B030D-6E8A-4147-A177-3AD203B41FA5}">
                      <a16:colId xmlns:a16="http://schemas.microsoft.com/office/drawing/2014/main" val="3291938436"/>
                    </a:ext>
                  </a:extLst>
                </a:gridCol>
                <a:gridCol w="1503123">
                  <a:extLst>
                    <a:ext uri="{9D8B030D-6E8A-4147-A177-3AD203B41FA5}">
                      <a16:colId xmlns:a16="http://schemas.microsoft.com/office/drawing/2014/main" val="2430567568"/>
                    </a:ext>
                  </a:extLst>
                </a:gridCol>
                <a:gridCol w="1503123">
                  <a:extLst>
                    <a:ext uri="{9D8B030D-6E8A-4147-A177-3AD203B41FA5}">
                      <a16:colId xmlns:a16="http://schemas.microsoft.com/office/drawing/2014/main" val="1451319012"/>
                    </a:ext>
                  </a:extLst>
                </a:gridCol>
              </a:tblGrid>
              <a:tr h="347603">
                <a:tc>
                  <a:txBody>
                    <a:bodyPr/>
                    <a:lstStyle/>
                    <a:p>
                      <a:endParaRPr lang="en-TR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TR" sz="1400" dirty="0"/>
                        <a:t>RCT2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TR" sz="1400" dirty="0"/>
                        <a:t>RCT3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770150969"/>
                  </a:ext>
                </a:extLst>
              </a:tr>
              <a:tr h="352432">
                <a:tc>
                  <a:txBody>
                    <a:bodyPr/>
                    <a:lstStyle/>
                    <a:p>
                      <a:r>
                        <a:rPr lang="en-TR" sz="1400" dirty="0"/>
                        <a:t>Dim. (LxHxW)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TR" sz="1400" dirty="0"/>
                        <a:t>70x40x10 mm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TR" sz="1400" dirty="0"/>
                        <a:t>70x40x10 mm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62875054"/>
                  </a:ext>
                </a:extLst>
              </a:tr>
              <a:tr h="352432">
                <a:tc>
                  <a:txBody>
                    <a:bodyPr/>
                    <a:lstStyle/>
                    <a:p>
                      <a:r>
                        <a:rPr lang="en-TR" sz="1400" dirty="0"/>
                        <a:t>weight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TR" sz="1400" dirty="0"/>
                        <a:t>50g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TR" sz="1400" dirty="0"/>
                        <a:t>50g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834143519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  <a:r>
                        <a:rPr lang="en-TR" sz="1400" dirty="0"/>
                        <a:t>attery cap.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TR" sz="1400" dirty="0"/>
                        <a:t>1000 mAh (&gt;2 months)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400" dirty="0"/>
                        <a:t>1000 mAh (&gt;2 months)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55650235"/>
                  </a:ext>
                </a:extLst>
              </a:tr>
              <a:tr h="451099">
                <a:tc>
                  <a:txBody>
                    <a:bodyPr/>
                    <a:lstStyle/>
                    <a:p>
                      <a:r>
                        <a:rPr lang="en-US" sz="1400" dirty="0"/>
                        <a:t>S</a:t>
                      </a:r>
                      <a:r>
                        <a:rPr lang="en-TR" sz="1400" dirty="0"/>
                        <a:t>torage cap.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TR" sz="1400" dirty="0"/>
                        <a:t>4 GB (75 days)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R" sz="1400" dirty="0"/>
                        <a:t>4 GB (75 days)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11688676"/>
                  </a:ext>
                </a:extLst>
              </a:tr>
              <a:tr h="1508760">
                <a:tc>
                  <a:txBody>
                    <a:bodyPr/>
                    <a:lstStyle/>
                    <a:p>
                      <a:r>
                        <a:rPr lang="en-TR" sz="1400" dirty="0"/>
                        <a:t>Built in sensors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TR" sz="1400" dirty="0"/>
                        <a:t>3D Accelerometer, Hall effect sensor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TR" sz="1400" dirty="0"/>
                        <a:t>3D accelerometer, 3D Gyroscope, 3D Magnetometer, Barometer,Hall effect sensor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71667282"/>
                  </a:ext>
                </a:extLst>
              </a:tr>
              <a:tr h="451099">
                <a:tc>
                  <a:txBody>
                    <a:bodyPr/>
                    <a:lstStyle/>
                    <a:p>
                      <a:r>
                        <a:rPr lang="en-TR" sz="1400" dirty="0"/>
                        <a:t>Timing Accuracy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TR" sz="1400" dirty="0"/>
                        <a:t>10 ppm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TR" sz="1400" dirty="0"/>
                        <a:t>5 ppm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37742652"/>
                  </a:ext>
                </a:extLst>
              </a:tr>
              <a:tr h="352432">
                <a:tc>
                  <a:txBody>
                    <a:bodyPr/>
                    <a:lstStyle/>
                    <a:p>
                      <a:r>
                        <a:rPr lang="en-TR" sz="1400" dirty="0"/>
                        <a:t>Sampling rate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TR" sz="1400" dirty="0"/>
                        <a:t>100 Hz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TR" sz="1400" dirty="0"/>
                        <a:t>100 Hz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56835129"/>
                  </a:ext>
                </a:extLst>
              </a:tr>
            </a:tbl>
          </a:graphicData>
        </a:graphic>
      </p:graphicFrame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939660A8-0863-974F-9116-40159FD92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40" y="2811249"/>
            <a:ext cx="3493922" cy="198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845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an Julia Rival Python for King of Data Science? - DZone Big Data">
            <a:extLst>
              <a:ext uri="{FF2B5EF4-FFF2-40B4-BE49-F238E27FC236}">
                <a16:creationId xmlns:a16="http://schemas.microsoft.com/office/drawing/2014/main" id="{8AAE2B4A-FE09-3242-977B-9BC62B646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70589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733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288000" y="288000"/>
            <a:ext cx="2736000" cy="410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de-DE" sz="2250" b="0" strike="noStrike" spc="-1">
                <a:solidFill>
                  <a:srgbClr val="000000"/>
                </a:solidFill>
                <a:latin typeface="Arial"/>
              </a:rPr>
              <a:t>Normstep algorithm</a:t>
            </a:r>
            <a:endParaRPr lang="de-DE" sz="2250" b="0" strike="noStrike" spc="-1">
              <a:latin typeface="Arial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347400" y="1584000"/>
            <a:ext cx="8508600" cy="309528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Raw data from actibelt</a:t>
            </a:r>
            <a:endParaRPr lang="de-DE" sz="20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StepAnalyzer algorithm</a:t>
            </a:r>
            <a:endParaRPr lang="de-DE" sz="20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Post process of steps</a:t>
            </a:r>
            <a:endParaRPr lang="de-DE" sz="20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endParaRPr lang="de-DE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7469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153"/>
          <p:cNvPicPr/>
          <p:nvPr/>
        </p:nvPicPr>
        <p:blipFill>
          <a:blip r:embed="rId2"/>
          <a:stretch/>
        </p:blipFill>
        <p:spPr>
          <a:xfrm>
            <a:off x="2295720" y="484920"/>
            <a:ext cx="2528280" cy="2107080"/>
          </a:xfrm>
          <a:prstGeom prst="rect">
            <a:avLst/>
          </a:prstGeom>
          <a:ln>
            <a:noFill/>
          </a:ln>
        </p:spPr>
      </p:pic>
      <p:pic>
        <p:nvPicPr>
          <p:cNvPr id="155" name="Picture 154"/>
          <p:cNvPicPr/>
          <p:nvPr/>
        </p:nvPicPr>
        <p:blipFill>
          <a:blip r:embed="rId3"/>
          <a:stretch/>
        </p:blipFill>
        <p:spPr>
          <a:xfrm>
            <a:off x="5370480" y="432000"/>
            <a:ext cx="2549520" cy="2136600"/>
          </a:xfrm>
          <a:prstGeom prst="rect">
            <a:avLst/>
          </a:prstGeom>
          <a:ln>
            <a:noFill/>
          </a:ln>
        </p:spPr>
      </p:pic>
      <p:pic>
        <p:nvPicPr>
          <p:cNvPr id="156" name="Picture 155"/>
          <p:cNvPicPr/>
          <p:nvPr/>
        </p:nvPicPr>
        <p:blipFill>
          <a:blip r:embed="rId4"/>
          <a:stretch/>
        </p:blipFill>
        <p:spPr>
          <a:xfrm>
            <a:off x="5357520" y="2628360"/>
            <a:ext cx="2634480" cy="2195640"/>
          </a:xfrm>
          <a:prstGeom prst="rect">
            <a:avLst/>
          </a:prstGeom>
          <a:ln>
            <a:noFill/>
          </a:ln>
        </p:spPr>
      </p:pic>
      <p:pic>
        <p:nvPicPr>
          <p:cNvPr id="157" name="Picture 156"/>
          <p:cNvPicPr/>
          <p:nvPr/>
        </p:nvPicPr>
        <p:blipFill>
          <a:blip r:embed="rId5"/>
          <a:stretch/>
        </p:blipFill>
        <p:spPr>
          <a:xfrm>
            <a:off x="2304000" y="2736000"/>
            <a:ext cx="2520000" cy="2064600"/>
          </a:xfrm>
          <a:prstGeom prst="rect">
            <a:avLst/>
          </a:prstGeom>
          <a:ln>
            <a:noFill/>
          </a:ln>
        </p:spPr>
      </p:pic>
      <p:sp>
        <p:nvSpPr>
          <p:cNvPr id="158" name="TextShape 1"/>
          <p:cNvSpPr txBox="1"/>
          <p:nvPr/>
        </p:nvSpPr>
        <p:spPr>
          <a:xfrm>
            <a:off x="180000" y="719999"/>
            <a:ext cx="998280" cy="68277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de-DE" sz="1800" b="0" strike="noStrike" spc="-1" dirty="0">
                <a:latin typeface="Arial"/>
              </a:rPr>
              <a:t>Aydin</a:t>
            </a:r>
          </a:p>
        </p:txBody>
      </p:sp>
      <p:sp>
        <p:nvSpPr>
          <p:cNvPr id="159" name="TextShape 2"/>
          <p:cNvSpPr txBox="1"/>
          <p:nvPr/>
        </p:nvSpPr>
        <p:spPr>
          <a:xfrm>
            <a:off x="180000" y="2605680"/>
            <a:ext cx="1404000" cy="410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de-DE" sz="1800" b="0" strike="noStrike" spc="-1" dirty="0" err="1">
                <a:latin typeface="Arial"/>
              </a:rPr>
              <a:t>Oussama</a:t>
            </a:r>
            <a:endParaRPr lang="de-DE" sz="1800" b="0" strike="noStrike" spc="-1" dirty="0">
              <a:latin typeface="Arial"/>
            </a:endParaRPr>
          </a:p>
        </p:txBody>
      </p:sp>
      <p:sp>
        <p:nvSpPr>
          <p:cNvPr id="160" name="TextShape 3"/>
          <p:cNvSpPr txBox="1"/>
          <p:nvPr/>
        </p:nvSpPr>
        <p:spPr>
          <a:xfrm>
            <a:off x="180000" y="180000"/>
            <a:ext cx="2736000" cy="410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de-DE" sz="2250" b="0" strike="noStrike" spc="-1">
                <a:solidFill>
                  <a:srgbClr val="000000"/>
                </a:solidFill>
                <a:latin typeface="Arial"/>
              </a:rPr>
              <a:t>Normstep curves</a:t>
            </a:r>
            <a:endParaRPr lang="de-DE" sz="225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4077876"/>
      </p:ext>
    </p:extLst>
  </p:cSld>
  <p:clrMapOvr>
    <a:masterClrMapping/>
  </p:clrMapOvr>
</p:sld>
</file>

<file path=ppt/theme/theme1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F39E7027-915F-7341-A9EA-C8CBFD2E8FA2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BD7862EB-E8D6-994B-BBF4-6CC3FFF92DD2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16AD8073-F55B-9144-802C-46456E9E217B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741D405E-8307-9B40-9F97-3F5DAC837EF3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4BFAB656-7532-6C41-9541-858AFF7D6765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A724F04A-1212-AA4C-B6F1-157BE88DDFD7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TUM_Praesentation_p_v1_16-9</Template>
  <TotalTime>1330</TotalTime>
  <Words>382</Words>
  <Application>Microsoft Macintosh PowerPoint</Application>
  <PresentationFormat>On-screen Show (16:9)</PresentationFormat>
  <Paragraphs>74</Paragraphs>
  <Slides>14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Calibri</vt:lpstr>
      <vt:lpstr>Courier New</vt:lpstr>
      <vt:lpstr>Symbol</vt:lpstr>
      <vt:lpstr>Wingdings</vt:lpstr>
      <vt:lpstr>Titel 1</vt:lpstr>
      <vt:lpstr>Titel 2</vt:lpstr>
      <vt:lpstr>Titel 3</vt:lpstr>
      <vt:lpstr>Inhalt</vt:lpstr>
      <vt:lpstr>Kapiteltrenner blau</vt:lpstr>
      <vt:lpstr>Kapiteltrenner schwarz</vt:lpstr>
      <vt:lpstr>GAIT : a new fingerprint?</vt:lpstr>
      <vt:lpstr>PowerPoint Presentation</vt:lpstr>
      <vt:lpstr>Comparison with other biometrics (Face, Fingerprint)? </vt:lpstr>
      <vt:lpstr>Timeline and Taxonomy</vt:lpstr>
      <vt:lpstr>Sensor Modalities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Thank you for your attention!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You Trust Your Model’s Uncertainty? Evaluating Predictive Uncertainty Under Dataset Shift</dc:title>
  <dc:creator>Wogirz, Lukas</dc:creator>
  <cp:lastModifiedBy>Aydın Uzun</cp:lastModifiedBy>
  <cp:revision>48</cp:revision>
  <cp:lastPrinted>2015-07-30T14:04:45Z</cp:lastPrinted>
  <dcterms:created xsi:type="dcterms:W3CDTF">2020-11-24T13:38:07Z</dcterms:created>
  <dcterms:modified xsi:type="dcterms:W3CDTF">2021-03-10T11:45:26Z</dcterms:modified>
</cp:coreProperties>
</file>